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1"/>
    <p:sldMasterId id="2147483757" r:id="rId2"/>
    <p:sldMasterId id="2147483772" r:id="rId3"/>
  </p:sldMasterIdLst>
  <p:notesMasterIdLst>
    <p:notesMasterId r:id="rId61"/>
  </p:notesMasterIdLst>
  <p:sldIdLst>
    <p:sldId id="257" r:id="rId4"/>
    <p:sldId id="258" r:id="rId5"/>
    <p:sldId id="289" r:id="rId6"/>
    <p:sldId id="263" r:id="rId7"/>
    <p:sldId id="281" r:id="rId8"/>
    <p:sldId id="282" r:id="rId9"/>
    <p:sldId id="290" r:id="rId10"/>
    <p:sldId id="287" r:id="rId11"/>
    <p:sldId id="291" r:id="rId12"/>
    <p:sldId id="292" r:id="rId13"/>
    <p:sldId id="286" r:id="rId14"/>
    <p:sldId id="283" r:id="rId15"/>
    <p:sldId id="284" r:id="rId16"/>
    <p:sldId id="285" r:id="rId17"/>
    <p:sldId id="293" r:id="rId18"/>
    <p:sldId id="335" r:id="rId19"/>
    <p:sldId id="356" r:id="rId20"/>
    <p:sldId id="338" r:id="rId21"/>
    <p:sldId id="339" r:id="rId22"/>
    <p:sldId id="342" r:id="rId23"/>
    <p:sldId id="336" r:id="rId24"/>
    <p:sldId id="357" r:id="rId25"/>
    <p:sldId id="343" r:id="rId26"/>
    <p:sldId id="344" r:id="rId27"/>
    <p:sldId id="345" r:id="rId28"/>
    <p:sldId id="259" r:id="rId29"/>
    <p:sldId id="294" r:id="rId30"/>
    <p:sldId id="349" r:id="rId31"/>
    <p:sldId id="350" r:id="rId32"/>
    <p:sldId id="351" r:id="rId33"/>
    <p:sldId id="301" r:id="rId34"/>
    <p:sldId id="346" r:id="rId35"/>
    <p:sldId id="347" r:id="rId36"/>
    <p:sldId id="348" r:id="rId37"/>
    <p:sldId id="322" r:id="rId38"/>
    <p:sldId id="352" r:id="rId39"/>
    <p:sldId id="353" r:id="rId40"/>
    <p:sldId id="354" r:id="rId41"/>
    <p:sldId id="268" r:id="rId42"/>
    <p:sldId id="323" r:id="rId43"/>
    <p:sldId id="334" r:id="rId44"/>
    <p:sldId id="326" r:id="rId45"/>
    <p:sldId id="332" r:id="rId46"/>
    <p:sldId id="333" r:id="rId47"/>
    <p:sldId id="302" r:id="rId48"/>
    <p:sldId id="309" r:id="rId49"/>
    <p:sldId id="324" r:id="rId50"/>
    <p:sldId id="325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59" r:id="rId59"/>
    <p:sldId id="358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12"/>
    <p:restoredTop sz="86426"/>
  </p:normalViewPr>
  <p:slideViewPr>
    <p:cSldViewPr snapToGrid="0" snapToObjects="1">
      <p:cViewPr varScale="1">
        <p:scale>
          <a:sx n="85" d="100"/>
          <a:sy n="85" d="100"/>
        </p:scale>
        <p:origin x="1176" y="17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40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6EF9F-C7E3-1E4C-A2DE-AAF32026E2CC}" type="datetimeFigureOut">
              <a:rPr lang="en-AR" smtClean="0"/>
              <a:t>09/05/2022</a:t>
            </a:fld>
            <a:endParaRPr lang="en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FDED3-54D2-AE44-9BCD-6A5B009996ED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862528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DED3-54D2-AE44-9BCD-6A5B009996ED}" type="slidenum">
              <a:rPr lang="en-AR" smtClean="0"/>
              <a:t>1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51750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44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11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378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166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78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72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437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171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982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093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824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301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831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DED3-54D2-AE44-9BCD-6A5B009996ED}" type="slidenum">
              <a:rPr lang="en-AR" smtClean="0"/>
              <a:t>40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675070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561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02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8073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1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949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66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DED3-54D2-AE44-9BCD-6A5B009996ED}" type="slidenum">
              <a:rPr lang="en-AR" smtClean="0"/>
              <a:t>49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4128004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22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566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69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968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8969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529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04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111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021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26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816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348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278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002-KIMS BUSINESS\007-bizdesign.tv\000-PPT FOR KMONG\PSD\13-05-14\모니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16" y="862365"/>
            <a:ext cx="4560219" cy="398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94025" y="992872"/>
            <a:ext cx="41952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733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20A1E39-4EAE-4670-B341-E876511388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604688"/>
            <a:ext cx="12191999" cy="276737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6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DAC9DBF-2FD4-4775-8F53-02C2F29C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869160"/>
            <a:ext cx="12191997" cy="720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TEMPLATES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094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81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655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552" y="34314"/>
            <a:ext cx="10128448" cy="1035373"/>
          </a:xfrm>
          <a:prstGeom prst="rect">
            <a:avLst/>
          </a:prstGeom>
        </p:spPr>
        <p:txBody>
          <a:bodyPr anchor="ctr"/>
          <a:lstStyle>
            <a:lvl1pPr algn="l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693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1424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613563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315701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017840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600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301067" y="1578189"/>
            <a:ext cx="41952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9030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01048"/>
            <a:ext cx="6096000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096000" y="3856941"/>
            <a:ext cx="6096000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6091074" y="1600120"/>
            <a:ext cx="1889279" cy="2256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0" name="Rectangle 9"/>
          <p:cNvSpPr/>
          <p:nvPr/>
        </p:nvSpPr>
        <p:spPr>
          <a:xfrm>
            <a:off x="4209185" y="3856941"/>
            <a:ext cx="1889279" cy="22569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730302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519937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119670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9403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086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9403" y="719400"/>
            <a:ext cx="4704523" cy="54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513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12184151" cy="3429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540000" anchor="t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636203" y="1988841"/>
            <a:ext cx="1853373" cy="26459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9186272" y="1988841"/>
            <a:ext cx="1853373" cy="26459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5043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37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505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KBM-정애\014-Fullppt\PNG이미지\탭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37" y="644691"/>
            <a:ext cx="2732860" cy="33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15613" y="974941"/>
            <a:ext cx="1920896" cy="240475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4271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1260000" anchor="ctr"/>
          <a:lstStyle>
            <a:lvl1pPr marL="0" indent="0" algn="l"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353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28056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28056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728056" y="2956276"/>
            <a:ext cx="2592000" cy="707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8056" y="5447872"/>
            <a:ext cx="2592000" cy="7079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1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444409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443961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3443961" y="2956276"/>
            <a:ext cx="2592000" cy="7079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43513" y="5447872"/>
            <a:ext cx="2592000" cy="7079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59867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159419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Rectangle 16"/>
          <p:cNvSpPr/>
          <p:nvPr/>
        </p:nvSpPr>
        <p:spPr>
          <a:xfrm>
            <a:off x="6159419" y="2956276"/>
            <a:ext cx="2592000" cy="7079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58971" y="5447872"/>
            <a:ext cx="2592000" cy="7079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875325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8875325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Rectangle 20"/>
          <p:cNvSpPr/>
          <p:nvPr/>
        </p:nvSpPr>
        <p:spPr>
          <a:xfrm>
            <a:off x="8875325" y="2956276"/>
            <a:ext cx="2592000" cy="7079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875325" y="5447872"/>
            <a:ext cx="2592000" cy="707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337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652723"/>
            <a:ext cx="12192000" cy="4464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4098" name="Picture 2" descr="D:\KBM-정애\014-Fullppt\PNG이미지\노트북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8757" y="1892830"/>
            <a:ext cx="7680853" cy="390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427339" y="2408744"/>
            <a:ext cx="3601864" cy="2652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1104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KBM-정애\014-Fullppt\PNG이미지\핸드폰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70" y="1604797"/>
            <a:ext cx="332990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KBM-정애\014-Fullppt\PNG이미지\핸드폰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838" y="1604797"/>
            <a:ext cx="332990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KBM-정애\014-Fullppt\PNG이미지\핸드폰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06" y="1604797"/>
            <a:ext cx="332990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02416" y="1748118"/>
            <a:ext cx="1930667" cy="2949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122445" y="1748118"/>
            <a:ext cx="1930667" cy="2949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442475" y="1748118"/>
            <a:ext cx="1930667" cy="2949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6750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Rounded Rectangle 14"/>
          <p:cNvSpPr/>
          <p:nvPr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Half Frame 15"/>
          <p:cNvSpPr/>
          <p:nvPr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22985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 hasCustomPrompt="1"/>
          </p:nvPr>
        </p:nvSpPr>
        <p:spPr>
          <a:xfrm>
            <a:off x="4895189" y="2909008"/>
            <a:ext cx="7296811" cy="722771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9315AC1-362C-42C8-AC5D-93231CD549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5189" y="3645579"/>
            <a:ext cx="7296811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This text can be 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1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002-KIMS BUSINESS\007-bizdesign.tv\000-PPT FOR KMONG\PSD\13-05-14\모니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16" y="862365"/>
            <a:ext cx="4560219" cy="398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94025" y="992872"/>
            <a:ext cx="41952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009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552" y="34314"/>
            <a:ext cx="10128448" cy="1035373"/>
          </a:xfrm>
          <a:prstGeom prst="rect">
            <a:avLst/>
          </a:prstGeom>
        </p:spPr>
        <p:txBody>
          <a:bodyPr anchor="ctr"/>
          <a:lstStyle>
            <a:lvl1pPr algn="l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43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002-KIMS BUSINESS\007-bizdesign.tv\000-PPT FOR KMONG\PSD\13-05-14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16" y="862365"/>
            <a:ext cx="4560219" cy="398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94025" y="992872"/>
            <a:ext cx="41952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733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20A1E39-4EAE-4670-B341-E876511388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604688"/>
            <a:ext cx="12191999" cy="276737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6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DAC9DBF-2FD4-4775-8F53-02C2F29C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869160"/>
            <a:ext cx="12191997" cy="720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TEMPLATES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079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301067" y="1578189"/>
            <a:ext cx="41952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29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 hasCustomPrompt="1"/>
          </p:nvPr>
        </p:nvSpPr>
        <p:spPr>
          <a:xfrm>
            <a:off x="4895189" y="2909008"/>
            <a:ext cx="7296811" cy="722771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9315AC1-362C-42C8-AC5D-93231CD549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5189" y="3645579"/>
            <a:ext cx="7296811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This text can be 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863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552" y="34314"/>
            <a:ext cx="10128448" cy="1035373"/>
          </a:xfrm>
          <a:prstGeom prst="rect">
            <a:avLst/>
          </a:prstGeom>
        </p:spPr>
        <p:txBody>
          <a:bodyPr anchor="ctr"/>
          <a:lstStyle>
            <a:lvl1pPr algn="l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544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19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67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0" r:id="rId5"/>
    <p:sldLayoutId id="2147483776" r:id="rId6"/>
    <p:sldLayoutId id="2147483778" r:id="rId7"/>
    <p:sldLayoutId id="2147483779" r:id="rId8"/>
    <p:sldLayoutId id="2147483780" r:id="rId9"/>
    <p:sldLayoutId id="2147483781" r:id="rId10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80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59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hart&#10;&#10;Description automatically generated">
            <a:extLst>
              <a:ext uri="{FF2B5EF4-FFF2-40B4-BE49-F238E27FC236}">
                <a16:creationId xmlns:a16="http://schemas.microsoft.com/office/drawing/2014/main" id="{977332F4-C85D-1CEC-7D78-F030C7184B9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445" r="1445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GRUPO 13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_tradnl" altLang="ko-KR" dirty="0">
                <a:ea typeface="맑은 고딕" pitchFamily="50" charset="-127"/>
              </a:rPr>
              <a:t>PERCEPTRON LINEAL Y MULTICAPA</a:t>
            </a:r>
            <a:endParaRPr lang="es-ES_tradnl" altLang="ko-KR" dirty="0"/>
          </a:p>
        </p:txBody>
      </p:sp>
    </p:spTree>
    <p:extLst>
      <p:ext uri="{BB962C8B-B14F-4D97-AF65-F5344CB8AC3E}">
        <p14:creationId xmlns:p14="http://schemas.microsoft.com/office/powerpoint/2010/main" val="27423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BBD2503-9C51-66C0-923C-9B1973D80D1B}"/>
              </a:ext>
            </a:extLst>
          </p:cNvPr>
          <p:cNvSpPr txBox="1">
            <a:spLocks/>
          </p:cNvSpPr>
          <p:nvPr/>
        </p:nvSpPr>
        <p:spPr>
          <a:xfrm>
            <a:off x="719403" y="1174736"/>
            <a:ext cx="3216645" cy="22542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Cross Validation</a:t>
            </a:r>
          </a:p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Parámetros:</a:t>
            </a:r>
          </a:p>
          <a:p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0.1</a:t>
            </a: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7869529-6E95-4C42-3C8B-3E2337D96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358" y="488549"/>
            <a:ext cx="7620642" cy="571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216AB69-B526-235E-207A-9B78D25E6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273" y="678102"/>
            <a:ext cx="7335727" cy="5501795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0D5AE01F-7B38-D6F6-DB18-5FC11D4D6904}"/>
              </a:ext>
            </a:extLst>
          </p:cNvPr>
          <p:cNvSpPr txBox="1">
            <a:spLocks/>
          </p:cNvSpPr>
          <p:nvPr/>
        </p:nvSpPr>
        <p:spPr>
          <a:xfrm>
            <a:off x="719403" y="1174736"/>
            <a:ext cx="3216645" cy="186479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Parámetros:</a:t>
            </a:r>
          </a:p>
          <a:p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0.005</a:t>
            </a: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1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46A90B5-70BF-3515-C29F-B66CF1434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655" y="690995"/>
            <a:ext cx="7301345" cy="5476009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2F429D2B-283F-DA26-7876-805F9F39819A}"/>
              </a:ext>
            </a:extLst>
          </p:cNvPr>
          <p:cNvSpPr txBox="1">
            <a:spLocks/>
          </p:cNvSpPr>
          <p:nvPr/>
        </p:nvSpPr>
        <p:spPr>
          <a:xfrm>
            <a:off x="719403" y="1174736"/>
            <a:ext cx="3216645" cy="186479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Parámetros:</a:t>
            </a:r>
          </a:p>
          <a:p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0.01</a:t>
            </a: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508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137C71B-2400-121B-C38A-E17E3BE58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618" y="668481"/>
            <a:ext cx="7361382" cy="5521037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CFDEF4DD-4C52-1B23-B3FA-3B1D8A78F972}"/>
              </a:ext>
            </a:extLst>
          </p:cNvPr>
          <p:cNvSpPr txBox="1">
            <a:spLocks/>
          </p:cNvSpPr>
          <p:nvPr/>
        </p:nvSpPr>
        <p:spPr>
          <a:xfrm>
            <a:off x="719403" y="1174736"/>
            <a:ext cx="3216645" cy="186479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Parámetros:</a:t>
            </a:r>
          </a:p>
          <a:p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0.1</a:t>
            </a: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7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04E3F8B-CE53-DA3A-3523-5EF071297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691" y="618259"/>
            <a:ext cx="7495309" cy="5621482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8AD8BED0-7A19-C659-C0B3-D88E7B3882CC}"/>
              </a:ext>
            </a:extLst>
          </p:cNvPr>
          <p:cNvSpPr txBox="1">
            <a:spLocks/>
          </p:cNvSpPr>
          <p:nvPr/>
        </p:nvSpPr>
        <p:spPr>
          <a:xfrm>
            <a:off x="719403" y="1174736"/>
            <a:ext cx="3216645" cy="186479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Parámetros:</a:t>
            </a:r>
          </a:p>
          <a:p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0.4</a:t>
            </a: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43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3"/>
                </a:solidFill>
              </a:rPr>
              <a:t>Perceptron Simple</a:t>
            </a:r>
            <a:endParaRPr lang="ko-KR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2898176" y="2084851"/>
            <a:ext cx="3456000" cy="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4" name="Rectangle 3"/>
          <p:cNvSpPr/>
          <p:nvPr/>
        </p:nvSpPr>
        <p:spPr>
          <a:xfrm>
            <a:off x="7344523" y="2084851"/>
            <a:ext cx="3456000" cy="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2698800" y="2386926"/>
            <a:ext cx="3781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Qué podemos concluir de los valores obtenidos?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Qué clase de problema es el XOR?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E070ED-D48B-94D8-4750-27C227F6D3DB}"/>
              </a:ext>
            </a:extLst>
          </p:cNvPr>
          <p:cNvSpPr txBox="1"/>
          <p:nvPr/>
        </p:nvSpPr>
        <p:spPr>
          <a:xfrm>
            <a:off x="3703957" y="1500076"/>
            <a:ext cx="1770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R" sz="3200" b="1" dirty="0">
                <a:solidFill>
                  <a:schemeClr val="accent2"/>
                </a:solidFill>
              </a:rPr>
              <a:t>XOR</a:t>
            </a:r>
            <a:endParaRPr lang="en-AR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E4609A-5F04-E15D-8A5D-B342F1466EB2}"/>
              </a:ext>
            </a:extLst>
          </p:cNvPr>
          <p:cNvSpPr txBox="1"/>
          <p:nvPr/>
        </p:nvSpPr>
        <p:spPr>
          <a:xfrm>
            <a:off x="8187057" y="1500076"/>
            <a:ext cx="1770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R" sz="3200" b="1" dirty="0">
                <a:solidFill>
                  <a:schemeClr val="accent4"/>
                </a:solidFill>
              </a:rPr>
              <a:t>AND</a:t>
            </a:r>
            <a:endParaRPr lang="en-AR" b="1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05F9E-BEC3-94A4-5825-3C81D33D3BED}"/>
              </a:ext>
            </a:extLst>
          </p:cNvPr>
          <p:cNvSpPr txBox="1"/>
          <p:nvPr/>
        </p:nvSpPr>
        <p:spPr>
          <a:xfrm>
            <a:off x="7181898" y="2386925"/>
            <a:ext cx="37812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Qué podemos concluir de los valores obtenidos?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Qué clase de problema es el AND?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Qué podemos concluir del </a:t>
            </a:r>
            <a:r>
              <a:rPr lang="es-ES_tradnl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cross</a:t>
            </a:r>
            <a:r>
              <a:rPr lang="es-ES_tradnl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s-ES_tradnl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validation</a:t>
            </a:r>
            <a:r>
              <a:rPr lang="es-ES_tradnl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este problema?</a:t>
            </a:r>
          </a:p>
        </p:txBody>
      </p:sp>
    </p:spTree>
    <p:extLst>
      <p:ext uri="{BB962C8B-B14F-4D97-AF65-F5344CB8AC3E}">
        <p14:creationId xmlns:p14="http://schemas.microsoft.com/office/powerpoint/2010/main" val="2985608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63819" y="2495480"/>
            <a:ext cx="56026395" cy="1734520"/>
          </a:xfrm>
        </p:spPr>
        <p:txBody>
          <a:bodyPr/>
          <a:lstStyle/>
          <a:p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Ejercicio 2 - Lineal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71206" y="2346500"/>
            <a:ext cx="1459780" cy="2165000"/>
            <a:chOff x="1" y="1321321"/>
            <a:chExt cx="2051719" cy="2469467"/>
          </a:xfrm>
        </p:grpSpPr>
        <p:sp>
          <p:nvSpPr>
            <p:cNvPr id="7" name="Rectangle 6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548049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58193" y="33816"/>
            <a:ext cx="6240965" cy="1734520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Rate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F878C14-2737-6C14-9FF5-720489742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565165"/>
              </p:ext>
            </p:extLst>
          </p:nvPr>
        </p:nvGraphicFramePr>
        <p:xfrm>
          <a:off x="2758193" y="2168439"/>
          <a:ext cx="6675612" cy="4190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4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0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442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l-GR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η</a:t>
                      </a:r>
                      <a:endParaRPr lang="en-JM" altLang="ko-KR" sz="28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s-ES_tradnl" altLang="ko-KR" sz="3600" b="0" i="0" kern="1200" spc="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</a:t>
                      </a:r>
                      <a:endParaRPr lang="es-ES_tradnl" altLang="ko-KR" sz="3600" b="1" spc="0" noProof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0.0001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7.55747344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7.76592297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0.005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7.86471636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JM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0.01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6.45052281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9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0.05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11.46173188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089785"/>
                  </a:ext>
                </a:extLst>
              </a:tr>
              <a:tr h="569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0.1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overflow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805237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41E62FD-0C4F-2D2D-A683-FB30001AA5BC}"/>
              </a:ext>
            </a:extLst>
          </p:cNvPr>
          <p:cNvSpPr/>
          <p:nvPr/>
        </p:nvSpPr>
        <p:spPr>
          <a:xfrm>
            <a:off x="9433805" y="460233"/>
            <a:ext cx="2758195" cy="8816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sz="2800" dirty="0"/>
              <a:t>Epochs = 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500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04135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CFB2E750-9E6A-1EF7-47C3-121F4DC3D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56" y="3699564"/>
            <a:ext cx="3378538" cy="2533904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low confidence">
            <a:extLst>
              <a:ext uri="{FF2B5EF4-FFF2-40B4-BE49-F238E27FC236}">
                <a16:creationId xmlns:a16="http://schemas.microsoft.com/office/drawing/2014/main" id="{E103F4AE-E879-1302-C798-33D23D8FC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308" y="3699564"/>
            <a:ext cx="3378538" cy="2533904"/>
          </a:xfrm>
          <a:prstGeom prst="rect">
            <a:avLst/>
          </a:prstGeom>
        </p:spPr>
      </p:pic>
      <p:pic>
        <p:nvPicPr>
          <p:cNvPr id="13" name="Picture 12" descr="Square&#10;&#10;Description automatically generated with low confidence">
            <a:extLst>
              <a:ext uri="{FF2B5EF4-FFF2-40B4-BE49-F238E27FC236}">
                <a16:creationId xmlns:a16="http://schemas.microsoft.com/office/drawing/2014/main" id="{4776D7DF-A79C-DF1F-3D84-F05088C1B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730" y="3699564"/>
            <a:ext cx="3378538" cy="2533904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9241D3FD-A6CB-CA4D-7C4C-3793756FE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556" y="500368"/>
            <a:ext cx="6270885" cy="1199213"/>
          </a:xfrm>
        </p:spPr>
        <p:txBody>
          <a:bodyPr/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Cross Validation – k = 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DB811F-6608-F2EE-D223-8BA8B12DE4DD}"/>
              </a:ext>
            </a:extLst>
          </p:cNvPr>
          <p:cNvSpPr/>
          <p:nvPr/>
        </p:nvSpPr>
        <p:spPr>
          <a:xfrm>
            <a:off x="918982" y="2218544"/>
            <a:ext cx="2594886" cy="962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8103.69206038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ACFDAF-FFC0-6DC2-3550-3EEAACC4B005}"/>
              </a:ext>
            </a:extLst>
          </p:cNvPr>
          <p:cNvSpPr/>
          <p:nvPr/>
        </p:nvSpPr>
        <p:spPr>
          <a:xfrm>
            <a:off x="4824676" y="2218544"/>
            <a:ext cx="2594886" cy="962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7650.44562163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4530E4-85CD-50D0-E31A-01016BB18292}"/>
              </a:ext>
            </a:extLst>
          </p:cNvPr>
          <p:cNvSpPr/>
          <p:nvPr/>
        </p:nvSpPr>
        <p:spPr>
          <a:xfrm>
            <a:off x="8678134" y="2218544"/>
            <a:ext cx="2594886" cy="962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124266.4401473</a:t>
            </a:r>
          </a:p>
        </p:txBody>
      </p:sp>
    </p:spTree>
    <p:extLst>
      <p:ext uri="{BB962C8B-B14F-4D97-AF65-F5344CB8AC3E}">
        <p14:creationId xmlns:p14="http://schemas.microsoft.com/office/powerpoint/2010/main" val="3482088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EDB811F-6608-F2EE-D223-8BA8B12DE4DD}"/>
              </a:ext>
            </a:extLst>
          </p:cNvPr>
          <p:cNvSpPr/>
          <p:nvPr/>
        </p:nvSpPr>
        <p:spPr>
          <a:xfrm>
            <a:off x="918982" y="2218544"/>
            <a:ext cx="2594886" cy="962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8118.17786661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ACFDAF-FFC0-6DC2-3550-3EEAACC4B005}"/>
              </a:ext>
            </a:extLst>
          </p:cNvPr>
          <p:cNvSpPr/>
          <p:nvPr/>
        </p:nvSpPr>
        <p:spPr>
          <a:xfrm>
            <a:off x="4824676" y="2218544"/>
            <a:ext cx="2594886" cy="962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8222.39009681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4530E4-85CD-50D0-E31A-01016BB18292}"/>
              </a:ext>
            </a:extLst>
          </p:cNvPr>
          <p:cNvSpPr/>
          <p:nvPr/>
        </p:nvSpPr>
        <p:spPr>
          <a:xfrm>
            <a:off x="8678134" y="2218544"/>
            <a:ext cx="2594886" cy="962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41862.62562657</a:t>
            </a:r>
          </a:p>
        </p:txBody>
      </p:sp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DC90ABB4-52D1-B6EA-8A6D-7338EC976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52" y="3699564"/>
            <a:ext cx="3378538" cy="2533904"/>
          </a:xfrm>
          <a:prstGeom prst="rect">
            <a:avLst/>
          </a:prstGeom>
        </p:spPr>
      </p:pic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937EAE52-947B-F453-0BD7-3CC1641C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729" y="3699564"/>
            <a:ext cx="3378539" cy="2533904"/>
          </a:xfrm>
          <a:prstGeom prst="rect">
            <a:avLst/>
          </a:prstGeo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9189358E-847E-A1E2-4C88-584E6F32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307" y="3699564"/>
            <a:ext cx="3378538" cy="2533904"/>
          </a:xfrm>
          <a:prstGeom prst="rect">
            <a:avLst/>
          </a:prstGeom>
        </p:spPr>
      </p:pic>
      <p:sp>
        <p:nvSpPr>
          <p:cNvPr id="19" name="Title 4">
            <a:extLst>
              <a:ext uri="{FF2B5EF4-FFF2-40B4-BE49-F238E27FC236}">
                <a16:creationId xmlns:a16="http://schemas.microsoft.com/office/drawing/2014/main" id="{C243CF51-E032-19A5-6983-4127593A5C87}"/>
              </a:ext>
            </a:extLst>
          </p:cNvPr>
          <p:cNvSpPr txBox="1">
            <a:spLocks/>
          </p:cNvSpPr>
          <p:nvPr/>
        </p:nvSpPr>
        <p:spPr>
          <a:xfrm>
            <a:off x="2960556" y="500368"/>
            <a:ext cx="6270885" cy="1199213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Cross Validation – k = 20</a:t>
            </a:r>
          </a:p>
        </p:txBody>
      </p:sp>
    </p:spTree>
    <p:extLst>
      <p:ext uri="{BB962C8B-B14F-4D97-AF65-F5344CB8AC3E}">
        <p14:creationId xmlns:p14="http://schemas.microsoft.com/office/powerpoint/2010/main" val="2583545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altLang="ko-KR" noProof="0" dirty="0"/>
              <a:t>Agenda</a:t>
            </a:r>
          </a:p>
        </p:txBody>
      </p:sp>
      <p:sp>
        <p:nvSpPr>
          <p:cNvPr id="9" name="Rectangle 8"/>
          <p:cNvSpPr/>
          <p:nvPr/>
        </p:nvSpPr>
        <p:spPr>
          <a:xfrm>
            <a:off x="2036220" y="1576473"/>
            <a:ext cx="9360000" cy="86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02854" y="1672473"/>
            <a:ext cx="8154708" cy="6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Rectangle 9"/>
          <p:cNvSpPr/>
          <p:nvPr/>
        </p:nvSpPr>
        <p:spPr>
          <a:xfrm>
            <a:off x="2159340" y="1672473"/>
            <a:ext cx="816000" cy="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2168299" y="1716087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2"/>
          <p:cNvSpPr txBox="1"/>
          <p:nvPr/>
        </p:nvSpPr>
        <p:spPr bwMode="auto">
          <a:xfrm>
            <a:off x="3496015" y="1859423"/>
            <a:ext cx="6417399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_tradnl" altLang="ko-KR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Ejercicio 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036220" y="2785472"/>
            <a:ext cx="9360000" cy="86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Rectangle 27"/>
          <p:cNvSpPr/>
          <p:nvPr/>
        </p:nvSpPr>
        <p:spPr>
          <a:xfrm>
            <a:off x="3102854" y="2881472"/>
            <a:ext cx="8154708" cy="6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A0C458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159340" y="2881472"/>
            <a:ext cx="816000" cy="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0" name="TextBox 29"/>
          <p:cNvSpPr txBox="1"/>
          <p:nvPr/>
        </p:nvSpPr>
        <p:spPr>
          <a:xfrm>
            <a:off x="2168299" y="2925086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2"/>
          <p:cNvSpPr txBox="1"/>
          <p:nvPr/>
        </p:nvSpPr>
        <p:spPr bwMode="auto">
          <a:xfrm>
            <a:off x="3496015" y="3068422"/>
            <a:ext cx="6417399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_tradnl" altLang="ko-KR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Ejercicio 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036220" y="3994471"/>
            <a:ext cx="9360000" cy="86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5" name="Rectangle 34"/>
          <p:cNvSpPr/>
          <p:nvPr/>
        </p:nvSpPr>
        <p:spPr>
          <a:xfrm>
            <a:off x="3102854" y="4090471"/>
            <a:ext cx="8154708" cy="6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6" name="Rectangle 35"/>
          <p:cNvSpPr/>
          <p:nvPr/>
        </p:nvSpPr>
        <p:spPr>
          <a:xfrm>
            <a:off x="2159340" y="4090471"/>
            <a:ext cx="816000" cy="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7" name="TextBox 36"/>
          <p:cNvSpPr txBox="1"/>
          <p:nvPr/>
        </p:nvSpPr>
        <p:spPr>
          <a:xfrm>
            <a:off x="2168299" y="4134085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12"/>
          <p:cNvSpPr txBox="1"/>
          <p:nvPr/>
        </p:nvSpPr>
        <p:spPr bwMode="auto">
          <a:xfrm>
            <a:off x="3496015" y="4277421"/>
            <a:ext cx="6417399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_tradnl" altLang="ko-KR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Ejercicio 3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036220" y="5203468"/>
            <a:ext cx="9360000" cy="86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1" name="Rectangle 40"/>
          <p:cNvSpPr/>
          <p:nvPr/>
        </p:nvSpPr>
        <p:spPr>
          <a:xfrm>
            <a:off x="3102854" y="5299468"/>
            <a:ext cx="8154708" cy="6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2" name="Rectangle 41"/>
          <p:cNvSpPr/>
          <p:nvPr/>
        </p:nvSpPr>
        <p:spPr>
          <a:xfrm>
            <a:off x="2159340" y="5299468"/>
            <a:ext cx="816000" cy="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3" name="TextBox 42"/>
          <p:cNvSpPr txBox="1"/>
          <p:nvPr/>
        </p:nvSpPr>
        <p:spPr>
          <a:xfrm>
            <a:off x="2168299" y="5343082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12"/>
          <p:cNvSpPr txBox="1"/>
          <p:nvPr/>
        </p:nvSpPr>
        <p:spPr bwMode="auto">
          <a:xfrm>
            <a:off x="3496015" y="5486418"/>
            <a:ext cx="6417399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_tradnl" altLang="ko-KR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703446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EDB811F-6608-F2EE-D223-8BA8B12DE4DD}"/>
              </a:ext>
            </a:extLst>
          </p:cNvPr>
          <p:cNvSpPr/>
          <p:nvPr/>
        </p:nvSpPr>
        <p:spPr>
          <a:xfrm>
            <a:off x="918982" y="2218544"/>
            <a:ext cx="2594886" cy="962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8440.98648569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ACFDAF-FFC0-6DC2-3550-3EEAACC4B005}"/>
              </a:ext>
            </a:extLst>
          </p:cNvPr>
          <p:cNvSpPr/>
          <p:nvPr/>
        </p:nvSpPr>
        <p:spPr>
          <a:xfrm>
            <a:off x="4824676" y="2218544"/>
            <a:ext cx="2594886" cy="962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8390.59167196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4530E4-85CD-50D0-E31A-01016BB18292}"/>
              </a:ext>
            </a:extLst>
          </p:cNvPr>
          <p:cNvSpPr/>
          <p:nvPr/>
        </p:nvSpPr>
        <p:spPr>
          <a:xfrm>
            <a:off x="8678134" y="2218544"/>
            <a:ext cx="2594886" cy="962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146654.3408139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C243CF51-E032-19A5-6983-4127593A5C87}"/>
              </a:ext>
            </a:extLst>
          </p:cNvPr>
          <p:cNvSpPr txBox="1">
            <a:spLocks/>
          </p:cNvSpPr>
          <p:nvPr/>
        </p:nvSpPr>
        <p:spPr>
          <a:xfrm>
            <a:off x="2960556" y="500368"/>
            <a:ext cx="6270885" cy="1199213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Cross Validation – k = 40</a:t>
            </a:r>
          </a:p>
        </p:txBody>
      </p:sp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D267889A-3606-0140-989F-225370143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51" y="3699564"/>
            <a:ext cx="3378539" cy="2533904"/>
          </a:xfrm>
          <a:prstGeom prst="rect">
            <a:avLst/>
          </a:prstGeom>
        </p:spPr>
      </p:pic>
      <p:pic>
        <p:nvPicPr>
          <p:cNvPr id="8" name="Picture 7" descr="Chart&#10;&#10;Description automatically generated with low confidence">
            <a:extLst>
              <a:ext uri="{FF2B5EF4-FFF2-40B4-BE49-F238E27FC236}">
                <a16:creationId xmlns:a16="http://schemas.microsoft.com/office/drawing/2014/main" id="{06F751D5-B0EC-B1C2-1B33-FEC03402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728" y="3699564"/>
            <a:ext cx="3378539" cy="2533904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E8AA0643-1772-B1B1-99C5-516E13C85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305" y="3677400"/>
            <a:ext cx="3378539" cy="253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41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63819" y="2495480"/>
            <a:ext cx="56026395" cy="1734520"/>
          </a:xfrm>
        </p:spPr>
        <p:txBody>
          <a:bodyPr/>
          <a:lstStyle/>
          <a:p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Ejercicio 2 – No Lineal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71206" y="2346500"/>
            <a:ext cx="1459780" cy="2165000"/>
            <a:chOff x="1" y="1321321"/>
            <a:chExt cx="2051719" cy="2469467"/>
          </a:xfrm>
        </p:grpSpPr>
        <p:sp>
          <p:nvSpPr>
            <p:cNvPr id="7" name="Rectangle 6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762380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58193" y="33816"/>
            <a:ext cx="6240965" cy="1734520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Rate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F878C14-2737-6C14-9FF5-720489742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734955"/>
              </p:ext>
            </p:extLst>
          </p:nvPr>
        </p:nvGraphicFramePr>
        <p:xfrm>
          <a:off x="2758193" y="1931957"/>
          <a:ext cx="6675612" cy="4465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4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0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062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l-GR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η</a:t>
                      </a:r>
                      <a:endParaRPr lang="en-JM" altLang="ko-KR" sz="28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s-ES_tradnl" altLang="ko-KR" sz="3600" b="0" i="0" kern="1200" spc="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</a:t>
                      </a:r>
                      <a:endParaRPr lang="es-ES_tradnl" altLang="ko-KR" sz="3600" b="1" spc="0" noProof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0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0.0001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1.12658864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0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1.12916261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0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0.005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1.12730465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97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JM" altLang="ko-KR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0.01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1.12874588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0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0.05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1.12946045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089785"/>
                  </a:ext>
                </a:extLst>
              </a:tr>
              <a:tr h="6070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0.1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0.93567859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805237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41E62FD-0C4F-2D2D-A683-FB30001AA5BC}"/>
              </a:ext>
            </a:extLst>
          </p:cNvPr>
          <p:cNvSpPr/>
          <p:nvPr/>
        </p:nvSpPr>
        <p:spPr>
          <a:xfrm>
            <a:off x="9433805" y="460233"/>
            <a:ext cx="2758195" cy="8816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sz="2800" dirty="0"/>
              <a:t>Epochs = 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500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74859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9241D3FD-A6CB-CA4D-7C4C-3793756FE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556" y="500368"/>
            <a:ext cx="6270885" cy="1199213"/>
          </a:xfrm>
        </p:spPr>
        <p:txBody>
          <a:bodyPr/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Cross Validation – k = 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DB811F-6608-F2EE-D223-8BA8B12DE4DD}"/>
              </a:ext>
            </a:extLst>
          </p:cNvPr>
          <p:cNvSpPr/>
          <p:nvPr/>
        </p:nvSpPr>
        <p:spPr>
          <a:xfrm>
            <a:off x="918982" y="2218544"/>
            <a:ext cx="2594886" cy="962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</a:t>
            </a:r>
            <a:r>
              <a:rPr lang="en-AR" dirty="0"/>
              <a:t>0.00099488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ACFDAF-FFC0-6DC2-3550-3EEAACC4B005}"/>
              </a:ext>
            </a:extLst>
          </p:cNvPr>
          <p:cNvSpPr/>
          <p:nvPr/>
        </p:nvSpPr>
        <p:spPr>
          <a:xfrm>
            <a:off x="4824676" y="2218544"/>
            <a:ext cx="2594886" cy="962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</a:t>
            </a:r>
            <a:r>
              <a:rPr lang="en-AR" dirty="0"/>
              <a:t>0.00098418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4530E4-85CD-50D0-E31A-01016BB18292}"/>
              </a:ext>
            </a:extLst>
          </p:cNvPr>
          <p:cNvSpPr/>
          <p:nvPr/>
        </p:nvSpPr>
        <p:spPr>
          <a:xfrm>
            <a:off x="8678134" y="2218544"/>
            <a:ext cx="2594886" cy="962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</a:t>
            </a:r>
            <a:r>
              <a:rPr lang="en-AR" dirty="0"/>
              <a:t>11.8542113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992456B-EC6E-84A4-7D4E-8F0184217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56" y="3699564"/>
            <a:ext cx="3378538" cy="2533904"/>
          </a:xfrm>
          <a:prstGeom prst="rect">
            <a:avLst/>
          </a:prstGeom>
        </p:spPr>
      </p:pic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FD575071-83F6-ED93-915E-31E2A6D1F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49" y="3699564"/>
            <a:ext cx="3378539" cy="2533904"/>
          </a:xfrm>
          <a:prstGeom prst="rect">
            <a:avLst/>
          </a:prstGeom>
        </p:spPr>
      </p:pic>
      <p:pic>
        <p:nvPicPr>
          <p:cNvPr id="7" name="Picture 6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50C4B8C8-C756-02D1-0AAF-FA1066AF8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307" y="3699564"/>
            <a:ext cx="3378539" cy="253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22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EDB811F-6608-F2EE-D223-8BA8B12DE4DD}"/>
              </a:ext>
            </a:extLst>
          </p:cNvPr>
          <p:cNvSpPr/>
          <p:nvPr/>
        </p:nvSpPr>
        <p:spPr>
          <a:xfrm>
            <a:off x="918982" y="2218544"/>
            <a:ext cx="2594886" cy="962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0.00102697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ACFDAF-FFC0-6DC2-3550-3EEAACC4B005}"/>
              </a:ext>
            </a:extLst>
          </p:cNvPr>
          <p:cNvSpPr/>
          <p:nvPr/>
        </p:nvSpPr>
        <p:spPr>
          <a:xfrm>
            <a:off x="4824676" y="2218544"/>
            <a:ext cx="2594886" cy="962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0.00096264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4530E4-85CD-50D0-E31A-01016BB18292}"/>
              </a:ext>
            </a:extLst>
          </p:cNvPr>
          <p:cNvSpPr/>
          <p:nvPr/>
        </p:nvSpPr>
        <p:spPr>
          <a:xfrm>
            <a:off x="8678134" y="2218544"/>
            <a:ext cx="2594886" cy="962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0.70232066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C243CF51-E032-19A5-6983-4127593A5C87}"/>
              </a:ext>
            </a:extLst>
          </p:cNvPr>
          <p:cNvSpPr txBox="1">
            <a:spLocks/>
          </p:cNvSpPr>
          <p:nvPr/>
        </p:nvSpPr>
        <p:spPr>
          <a:xfrm>
            <a:off x="2960556" y="500368"/>
            <a:ext cx="6270885" cy="1199213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Cross Validation – k = 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428B6-9692-2645-564D-C64EAD2CA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729" y="3699564"/>
            <a:ext cx="3378538" cy="25339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39B57-73A9-9446-3DDF-5798F659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56" y="3699564"/>
            <a:ext cx="3378538" cy="2533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84F6EA-FF30-CA89-DDCD-F09827F8F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302" y="3699564"/>
            <a:ext cx="3378538" cy="253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17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EDB811F-6608-F2EE-D223-8BA8B12DE4DD}"/>
              </a:ext>
            </a:extLst>
          </p:cNvPr>
          <p:cNvSpPr/>
          <p:nvPr/>
        </p:nvSpPr>
        <p:spPr>
          <a:xfrm>
            <a:off x="918982" y="2218544"/>
            <a:ext cx="2594886" cy="962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0.00108272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ACFDAF-FFC0-6DC2-3550-3EEAACC4B005}"/>
              </a:ext>
            </a:extLst>
          </p:cNvPr>
          <p:cNvSpPr/>
          <p:nvPr/>
        </p:nvSpPr>
        <p:spPr>
          <a:xfrm>
            <a:off x="4824676" y="2218544"/>
            <a:ext cx="2594886" cy="962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0.00107281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4530E4-85CD-50D0-E31A-01016BB18292}"/>
              </a:ext>
            </a:extLst>
          </p:cNvPr>
          <p:cNvSpPr/>
          <p:nvPr/>
        </p:nvSpPr>
        <p:spPr>
          <a:xfrm>
            <a:off x="8678134" y="2218544"/>
            <a:ext cx="2594886" cy="962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Error: 5.23317096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C243CF51-E032-19A5-6983-4127593A5C87}"/>
              </a:ext>
            </a:extLst>
          </p:cNvPr>
          <p:cNvSpPr txBox="1">
            <a:spLocks/>
          </p:cNvSpPr>
          <p:nvPr/>
        </p:nvSpPr>
        <p:spPr>
          <a:xfrm>
            <a:off x="2960556" y="500368"/>
            <a:ext cx="6270885" cy="1199213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Cross Validation – k = 40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374F8CA-1D1A-E72A-854F-93072AE42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798" y="3699564"/>
            <a:ext cx="3378539" cy="2533904"/>
          </a:xfrm>
          <a:prstGeom prst="rect">
            <a:avLst/>
          </a:prstGeom>
        </p:spPr>
      </p:pic>
      <p:pic>
        <p:nvPicPr>
          <p:cNvPr id="6" name="Picture 5" descr="Square&#10;&#10;Description automatically generated with medium confidence">
            <a:extLst>
              <a:ext uri="{FF2B5EF4-FFF2-40B4-BE49-F238E27FC236}">
                <a16:creationId xmlns:a16="http://schemas.microsoft.com/office/drawing/2014/main" id="{4278D0A4-FC9F-EF53-6C0D-327184D1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474" y="3699564"/>
            <a:ext cx="3378539" cy="2533904"/>
          </a:xfrm>
          <a:prstGeom prst="rect">
            <a:avLst/>
          </a:prstGeom>
        </p:spPr>
      </p:pic>
      <p:pic>
        <p:nvPicPr>
          <p:cNvPr id="9" name="Picture 8" descr="Square&#10;&#10;Description automatically generated with low confidence">
            <a:extLst>
              <a:ext uri="{FF2B5EF4-FFF2-40B4-BE49-F238E27FC236}">
                <a16:creationId xmlns:a16="http://schemas.microsoft.com/office/drawing/2014/main" id="{1B9DF046-B201-4CB3-744B-CDA9A25FB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63" y="3699564"/>
            <a:ext cx="3378539" cy="253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08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76293" y="3873289"/>
            <a:ext cx="6039416" cy="2082116"/>
            <a:chOff x="3719686" y="1431708"/>
            <a:chExt cx="4529562" cy="1561587"/>
          </a:xfrm>
        </p:grpSpPr>
        <p:sp>
          <p:nvSpPr>
            <p:cNvPr id="3" name="TextBox 2"/>
            <p:cNvSpPr txBox="1"/>
            <p:nvPr/>
          </p:nvSpPr>
          <p:spPr>
            <a:xfrm>
              <a:off x="3719686" y="2508547"/>
              <a:ext cx="452956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Que problemas se encuentran en el perceptrón simple que dan lugar al perceptrón multicapa?</a:t>
              </a:r>
            </a:p>
          </p:txBody>
        </p:sp>
        <p:sp>
          <p:nvSpPr>
            <p:cNvPr id="4" name="Text Placeholder 13"/>
            <p:cNvSpPr txBox="1">
              <a:spLocks/>
            </p:cNvSpPr>
            <p:nvPr/>
          </p:nvSpPr>
          <p:spPr>
            <a:xfrm>
              <a:off x="3719686" y="1431708"/>
              <a:ext cx="4529562" cy="1076839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_tradnl" altLang="ko-KR" sz="4400" b="1" dirty="0">
                  <a:solidFill>
                    <a:schemeClr val="accent1"/>
                  </a:solidFill>
                  <a:cs typeface="Arial" pitchFamily="34" charset="0"/>
                </a:rPr>
                <a:t>Como nace el perceptrón multicapa?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" y="1945859"/>
            <a:ext cx="2447595" cy="2945947"/>
            <a:chOff x="1" y="1321321"/>
            <a:chExt cx="2051719" cy="2469467"/>
          </a:xfrm>
        </p:grpSpPr>
        <p:sp>
          <p:nvSpPr>
            <p:cNvPr id="9" name="Rectangle 8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744405" y="1945859"/>
            <a:ext cx="2447595" cy="2945947"/>
            <a:chOff x="1" y="1321321"/>
            <a:chExt cx="2051719" cy="2469467"/>
          </a:xfrm>
        </p:grpSpPr>
        <p:sp>
          <p:nvSpPr>
            <p:cNvPr id="20" name="Rectangle 19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pic>
        <p:nvPicPr>
          <p:cNvPr id="7" name="Picture Placeholder 6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62802755-03BB-493B-9490-3A8A4F5CD3E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462" r="74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850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63819" y="2495480"/>
            <a:ext cx="56026395" cy="1734520"/>
          </a:xfrm>
        </p:spPr>
        <p:txBody>
          <a:bodyPr/>
          <a:lstStyle/>
          <a:p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Ejercicio 3 - XOR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71206" y="2346500"/>
            <a:ext cx="1459780" cy="2165000"/>
            <a:chOff x="1" y="1321321"/>
            <a:chExt cx="2051719" cy="2469467"/>
          </a:xfrm>
        </p:grpSpPr>
        <p:sp>
          <p:nvSpPr>
            <p:cNvPr id="7" name="Rectangle 6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011598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0.005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DB8CA-75EA-8B9A-049F-9C8A3088AAF6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sz="2400" dirty="0"/>
              <a:t>E</a:t>
            </a:r>
            <a:r>
              <a:rPr lang="en-AR" sz="2400" baseline="-25000" dirty="0"/>
              <a:t>min</a:t>
            </a:r>
            <a:r>
              <a:rPr lang="en-AR" sz="2400" dirty="0"/>
              <a:t> =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0.15269011016488956</a:t>
            </a:r>
            <a:endParaRPr lang="ko-KR" altLang="en-US" sz="2400" dirty="0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8BD1A13A-8ADA-9D5F-51B0-7503A6BB3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14" y="1802151"/>
            <a:ext cx="5956120" cy="446709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B5EEECB9-3C94-E3F8-7145-9A6934DC0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656" y="1802150"/>
            <a:ext cx="5956122" cy="446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96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0.01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DB8CA-75EA-8B9A-049F-9C8A3088AAF6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sz="2400" dirty="0"/>
              <a:t>E</a:t>
            </a:r>
            <a:r>
              <a:rPr lang="en-AR" sz="2400" baseline="-25000" dirty="0"/>
              <a:t>min</a:t>
            </a:r>
            <a:r>
              <a:rPr lang="en-AR" sz="2400" dirty="0"/>
              <a:t> =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0.06078131507973539</a:t>
            </a:r>
            <a:endParaRPr lang="ko-KR" altLang="en-US" sz="2400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D7EC72F-1E13-0CB6-19CC-97E9186F4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3" y="1802150"/>
            <a:ext cx="5956121" cy="4467091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3C30D6D3-A489-3E9A-515C-12C5F8B5B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610" y="1802149"/>
            <a:ext cx="5956123" cy="446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20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63819" y="2495480"/>
            <a:ext cx="56026395" cy="1734520"/>
          </a:xfrm>
        </p:spPr>
        <p:txBody>
          <a:bodyPr/>
          <a:lstStyle/>
          <a:p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Ejercicio 1 - XOR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71206" y="2346500"/>
            <a:ext cx="1459780" cy="2165000"/>
            <a:chOff x="1" y="1321321"/>
            <a:chExt cx="2051719" cy="2469467"/>
          </a:xfrm>
        </p:grpSpPr>
        <p:sp>
          <p:nvSpPr>
            <p:cNvPr id="7" name="Rectangle 6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85346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0.1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DB8CA-75EA-8B9A-049F-9C8A3088AAF6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sz="2400" dirty="0"/>
              <a:t>E</a:t>
            </a:r>
            <a:r>
              <a:rPr lang="en-AR" sz="2400" baseline="-25000" dirty="0"/>
              <a:t>min</a:t>
            </a:r>
            <a:r>
              <a:rPr lang="en-AR" sz="2400" dirty="0"/>
              <a:t> =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0.04566173996158047</a:t>
            </a:r>
            <a:endParaRPr lang="ko-KR" altLang="en-US" sz="2400" dirty="0"/>
          </a:p>
        </p:txBody>
      </p:sp>
      <p:pic>
        <p:nvPicPr>
          <p:cNvPr id="8" name="Picture 7" descr="Chart, histogram, box and whisker chart&#10;&#10;Description automatically generated">
            <a:extLst>
              <a:ext uri="{FF2B5EF4-FFF2-40B4-BE49-F238E27FC236}">
                <a16:creationId xmlns:a16="http://schemas.microsoft.com/office/drawing/2014/main" id="{1835B28B-9881-2381-85BB-11A9B3D8E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3" y="1802150"/>
            <a:ext cx="5956121" cy="4467091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E230CF5A-9166-EC12-4BF3-EFFFC2D51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658" y="1802149"/>
            <a:ext cx="5956121" cy="446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46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21693" y="2567430"/>
            <a:ext cx="56026395" cy="1734520"/>
          </a:xfrm>
        </p:spPr>
        <p:txBody>
          <a:bodyPr/>
          <a:lstStyle/>
          <a:p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Ejercicio 3 </a:t>
            </a:r>
            <a:b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Pares/Impares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71206" y="2346500"/>
            <a:ext cx="1459780" cy="2165000"/>
            <a:chOff x="1" y="1321321"/>
            <a:chExt cx="2051719" cy="2469467"/>
          </a:xfrm>
        </p:grpSpPr>
        <p:sp>
          <p:nvSpPr>
            <p:cNvPr id="7" name="Rectangle 6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026688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0.005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2AE9DB4A-4356-AD4E-8C47-DB35DEEA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5" y="1802151"/>
            <a:ext cx="5956120" cy="446709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17F43980-3E6C-BFEF-9D34-8FB412ADD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657" y="1802151"/>
            <a:ext cx="5956120" cy="44670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0DB8CA-75EA-8B9A-049F-9C8A3088AAF6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sz="3200" dirty="0"/>
              <a:t>E</a:t>
            </a:r>
            <a:r>
              <a:rPr lang="en-AR" sz="3200" baseline="-25000" dirty="0"/>
              <a:t>min</a:t>
            </a:r>
            <a:r>
              <a:rPr lang="en-AR" sz="3200" dirty="0"/>
              <a:t> = </a:t>
            </a:r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0.02393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83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0.01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DB8CA-75EA-8B9A-049F-9C8A3088AAF6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sz="3200" dirty="0"/>
              <a:t>E</a:t>
            </a:r>
            <a:r>
              <a:rPr lang="en-AR" sz="3200" baseline="-25000" dirty="0"/>
              <a:t>min</a:t>
            </a:r>
            <a:r>
              <a:rPr lang="en-AR" sz="3200" dirty="0"/>
              <a:t> = </a:t>
            </a:r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0.01324</a:t>
            </a:r>
            <a:endParaRPr lang="ko-KR" altLang="en-US" sz="3200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2A21C79-A4EF-0FA7-6989-342E8D709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3" y="1802151"/>
            <a:ext cx="5956120" cy="446709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5CFD560B-4FE0-2C3B-A5E0-DCBC76976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659" y="1802151"/>
            <a:ext cx="5956120" cy="4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58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0.1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DB8CA-75EA-8B9A-049F-9C8A3088AAF6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sz="3200" dirty="0"/>
              <a:t>E</a:t>
            </a:r>
            <a:r>
              <a:rPr lang="en-AR" sz="3200" baseline="-25000" dirty="0"/>
              <a:t>min</a:t>
            </a:r>
            <a:r>
              <a:rPr lang="en-AR" sz="3200" dirty="0"/>
              <a:t> = </a:t>
            </a:r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0.00097</a:t>
            </a:r>
            <a:endParaRPr lang="ko-KR" altLang="en-US" sz="3200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C64E1F5-394C-5302-34BB-CF727262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" y="1804001"/>
            <a:ext cx="5956120" cy="4467090"/>
          </a:xfrm>
          <a:prstGeom prst="rect">
            <a:avLst/>
          </a:prstGeom>
        </p:spPr>
      </p:pic>
      <p:pic>
        <p:nvPicPr>
          <p:cNvPr id="12" name="Picture 11" descr="Shape, square&#10;&#10;Description automatically generated">
            <a:extLst>
              <a:ext uri="{FF2B5EF4-FFF2-40B4-BE49-F238E27FC236}">
                <a16:creationId xmlns:a16="http://schemas.microsoft.com/office/drawing/2014/main" id="{32D79280-7D77-34BD-DBA7-47CDE10C6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613" y="1804001"/>
            <a:ext cx="5956120" cy="4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51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21693" y="2567430"/>
            <a:ext cx="56026395" cy="1734520"/>
          </a:xfrm>
        </p:spPr>
        <p:txBody>
          <a:bodyPr/>
          <a:lstStyle/>
          <a:p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Capacidad de </a:t>
            </a:r>
            <a:b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Generalización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71206" y="2346500"/>
            <a:ext cx="1459780" cy="2165000"/>
            <a:chOff x="1" y="1321321"/>
            <a:chExt cx="2051719" cy="2469467"/>
          </a:xfrm>
        </p:grpSpPr>
        <p:sp>
          <p:nvSpPr>
            <p:cNvPr id="7" name="Rectangle 6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66598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Training set size: 5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0.1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DB8CA-75EA-8B9A-049F-9C8A3088AAF6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sz="2400" dirty="0"/>
              <a:t>E</a:t>
            </a:r>
            <a:r>
              <a:rPr lang="en-AR" sz="2400" baseline="-25000" dirty="0"/>
              <a:t>min</a:t>
            </a:r>
            <a:r>
              <a:rPr lang="en-AR" sz="2400" dirty="0"/>
              <a:t> =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0.002466556292905683</a:t>
            </a:r>
            <a:endParaRPr lang="ko-KR" altLang="en-US" sz="2400" dirty="0"/>
          </a:p>
        </p:txBody>
      </p:sp>
      <p:pic>
        <p:nvPicPr>
          <p:cNvPr id="3" name="Picture 2" descr="Chart, shape, square&#10;&#10;Description automatically generated">
            <a:extLst>
              <a:ext uri="{FF2B5EF4-FFF2-40B4-BE49-F238E27FC236}">
                <a16:creationId xmlns:a16="http://schemas.microsoft.com/office/drawing/2014/main" id="{39161650-1A9B-D990-908A-D9FDA6BD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3" y="1802152"/>
            <a:ext cx="5956119" cy="4467089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35DCDD11-5C49-D3D2-FDA5-3E2E48EA0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612" y="1802151"/>
            <a:ext cx="5956118" cy="446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45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DB8CA-75EA-8B9A-049F-9C8A3088AAF6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sz="2400" dirty="0"/>
              <a:t>E</a:t>
            </a:r>
            <a:r>
              <a:rPr lang="en-AR" sz="2400" baseline="-25000" dirty="0"/>
              <a:t>min</a:t>
            </a:r>
            <a:r>
              <a:rPr lang="en-AR" sz="2400" dirty="0"/>
              <a:t> =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0.0027144084167685923</a:t>
            </a:r>
            <a:endParaRPr lang="ko-KR" altLang="en-US" sz="2400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4738E2B-59E3-9120-33EE-B8BA2BEAD23E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Training set size: 6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0.1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31DF1B2-9230-E05F-8F23-4B7CA8601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" y="1802151"/>
            <a:ext cx="5956119" cy="4467089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899BD59D-2454-CAAE-17AD-A86BEE156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616" y="1802150"/>
            <a:ext cx="5956118" cy="446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75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DB8CA-75EA-8B9A-049F-9C8A3088AAF6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sz="2400" dirty="0"/>
              <a:t>E</a:t>
            </a:r>
            <a:r>
              <a:rPr lang="en-AR" sz="2400" baseline="-25000" dirty="0"/>
              <a:t>min</a:t>
            </a:r>
            <a:r>
              <a:rPr lang="en-AR" sz="2400" dirty="0"/>
              <a:t> =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0.0028244084167685923</a:t>
            </a:r>
            <a:endParaRPr lang="ko-KR" altLang="en-US" sz="2400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0A5489B-0C6E-A9C6-25B3-8D2AD316EC9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Training set size: 8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0.1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623BF9B-9B5B-C1E2-7353-EBD57D308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7" y="1804001"/>
            <a:ext cx="5956120" cy="446709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2AEAFBD4-2D8B-7E0B-CE78-612D2C0E4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791" y="1804002"/>
            <a:ext cx="5956119" cy="446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9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ko-KR" dirty="0">
                <a:solidFill>
                  <a:schemeClr val="accent3"/>
                </a:solidFill>
              </a:rPr>
              <a:t>Entrenamiento Impares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07757" y="1603779"/>
            <a:ext cx="4800529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Qué pasa si entrenamos solo con números impares y hacemos el test con números pares?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996075"/>
              </p:ext>
            </p:extLst>
          </p:nvPr>
        </p:nvGraphicFramePr>
        <p:xfrm>
          <a:off x="783714" y="1603780"/>
          <a:ext cx="5179204" cy="4900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9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307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36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Test</a:t>
                      </a:r>
                      <a:endParaRPr lang="en-JM" altLang="ko-KR" sz="19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l-GR" sz="3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ζ</a:t>
                      </a:r>
                      <a:endParaRPr lang="en-JM" altLang="ko-KR" sz="28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l-GR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</a:t>
                      </a:r>
                      <a:endParaRPr lang="en-JM" altLang="ko-KR" sz="36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2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4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3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6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53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8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089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549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 txBox="1">
            <a:spLocks/>
          </p:cNvSpPr>
          <p:nvPr/>
        </p:nvSpPr>
        <p:spPr>
          <a:xfrm>
            <a:off x="719403" y="1174736"/>
            <a:ext cx="3216645" cy="186479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Parámetros:</a:t>
            </a:r>
          </a:p>
          <a:p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0.01</a:t>
            </a: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70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8B2FBCDF-AAA7-7DE2-4486-3BD73886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144" y="648804"/>
            <a:ext cx="7413856" cy="556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44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ko-KR" dirty="0">
                <a:solidFill>
                  <a:schemeClr val="accent3"/>
                </a:solidFill>
              </a:rPr>
              <a:t>Entrenamiento Pares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07757" y="1603779"/>
            <a:ext cx="4800529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Qué pasa si entrenamos solo con números pares y hacemos el test con números impares?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590935"/>
              </p:ext>
            </p:extLst>
          </p:nvPr>
        </p:nvGraphicFramePr>
        <p:xfrm>
          <a:off x="783714" y="1603779"/>
          <a:ext cx="5140569" cy="4912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56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337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36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Test</a:t>
                      </a:r>
                      <a:endParaRPr lang="en-JM" altLang="ko-KR" sz="19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l-GR" sz="3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ζ</a:t>
                      </a:r>
                      <a:endParaRPr lang="en-JM" altLang="ko-KR" sz="36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l-GR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</a:t>
                      </a:r>
                      <a:endParaRPr lang="en-JM" altLang="ko-KR" sz="36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8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8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3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8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5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58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7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513645"/>
                  </a:ext>
                </a:extLst>
              </a:tr>
              <a:tr h="7558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9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endParaRPr lang="en-JM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JM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878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95936" y="2567430"/>
            <a:ext cx="56026395" cy="1734520"/>
          </a:xfrm>
        </p:spPr>
        <p:txBody>
          <a:bodyPr/>
          <a:lstStyle/>
          <a:p>
            <a:r>
              <a:rPr lang="es-ES_tradnl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Adaptive Eta</a:t>
            </a:r>
            <a:br>
              <a:rPr lang="es-ES_tradnl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_tradnl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  <a:br>
              <a:rPr lang="es-ES_tradnl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_tradnl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Batch</a:t>
            </a:r>
            <a:endParaRPr lang="es-ES_tradnl" altLang="ko-KR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71206" y="2346500"/>
            <a:ext cx="1459780" cy="2165000"/>
            <a:chOff x="1" y="1321321"/>
            <a:chExt cx="2051719" cy="2469467"/>
          </a:xfrm>
        </p:grpSpPr>
        <p:sp>
          <p:nvSpPr>
            <p:cNvPr id="7" name="Rectangle 6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612514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Adaptive Eta: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4C98B-EB74-60BD-3669-7E5BC76465A4}"/>
              </a:ext>
            </a:extLst>
          </p:cNvPr>
          <p:cNvSpPr txBox="1"/>
          <p:nvPr/>
        </p:nvSpPr>
        <p:spPr>
          <a:xfrm>
            <a:off x="2266732" y="271390"/>
            <a:ext cx="222799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Iterations: 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Increase: 0.2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Decrease: 0.6 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  <a:p>
            <a:endParaRPr lang="en-AR" dirty="0"/>
          </a:p>
        </p:txBody>
      </p:sp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D384C571-5F19-D8B7-2E8A-11DBF5DE9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613" y="1802152"/>
            <a:ext cx="5956120" cy="4467090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13B7C8D7-5FA3-9E26-098D-74FD6D348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8" y="1802152"/>
            <a:ext cx="5956120" cy="44670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C1AAA3F-2727-D51D-FCDB-869FBC84F734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dirty="0"/>
              <a:t>E</a:t>
            </a:r>
            <a:r>
              <a:rPr lang="en-AR" baseline="-25000" dirty="0"/>
              <a:t>min</a:t>
            </a:r>
            <a:r>
              <a:rPr lang="en-AR" dirty="0"/>
              <a:t> = 0.007044845309026284</a:t>
            </a:r>
          </a:p>
          <a:p>
            <a:pPr algn="ctr"/>
            <a:endParaRPr lang="en-AR" sz="1200" dirty="0"/>
          </a:p>
          <a:p>
            <a:pPr algn="ctr"/>
            <a:r>
              <a:rPr lang="en-AR" dirty="0"/>
              <a:t>E</a:t>
            </a:r>
            <a:r>
              <a:rPr lang="en-AR" baseline="-25000" dirty="0"/>
              <a:t>min</a:t>
            </a:r>
            <a:r>
              <a:rPr lang="en-AR" dirty="0"/>
              <a:t> (adaptive) = 0.0037391128093083818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273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Momentum: 0.8</a:t>
            </a:r>
          </a:p>
        </p:txBody>
      </p:sp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13B7C8D7-5FA3-9E26-098D-74FD6D34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8" y="1802152"/>
            <a:ext cx="5956120" cy="44670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C1AAA3F-2727-D51D-FCDB-869FBC84F734}"/>
              </a:ext>
            </a:extLst>
          </p:cNvPr>
          <p:cNvSpPr/>
          <p:nvPr/>
        </p:nvSpPr>
        <p:spPr>
          <a:xfrm>
            <a:off x="7379595" y="460233"/>
            <a:ext cx="4812406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dirty="0"/>
              <a:t>E</a:t>
            </a:r>
            <a:r>
              <a:rPr lang="en-AR" baseline="-25000" dirty="0"/>
              <a:t>min</a:t>
            </a:r>
            <a:r>
              <a:rPr lang="en-AR" dirty="0"/>
              <a:t> = 0.007044845309026284</a:t>
            </a:r>
          </a:p>
          <a:p>
            <a:pPr algn="ctr"/>
            <a:endParaRPr lang="en-AR" sz="1200" dirty="0"/>
          </a:p>
          <a:p>
            <a:pPr algn="ctr"/>
            <a:r>
              <a:rPr lang="en-AR" dirty="0"/>
              <a:t>E</a:t>
            </a:r>
            <a:r>
              <a:rPr lang="en-AR" baseline="-25000" dirty="0"/>
              <a:t>min</a:t>
            </a:r>
            <a:r>
              <a:rPr lang="en-AR" dirty="0"/>
              <a:t> (momentum) = 0.0010007711037369627</a:t>
            </a:r>
            <a:endParaRPr lang="ko-KR" altLang="en-US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7EE33F8-9489-E8A3-3E96-AFE60A61F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612" y="1802152"/>
            <a:ext cx="5956120" cy="4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75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Batch size: 3</a:t>
            </a:r>
          </a:p>
        </p:txBody>
      </p:sp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13B7C8D7-5FA3-9E26-098D-74FD6D34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8" y="1802152"/>
            <a:ext cx="5956120" cy="44670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C1AAA3F-2727-D51D-FCDB-869FBC84F734}"/>
              </a:ext>
            </a:extLst>
          </p:cNvPr>
          <p:cNvSpPr/>
          <p:nvPr/>
        </p:nvSpPr>
        <p:spPr>
          <a:xfrm>
            <a:off x="7559899" y="460233"/>
            <a:ext cx="4632101" cy="8816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R" dirty="0"/>
              <a:t>E</a:t>
            </a:r>
            <a:r>
              <a:rPr lang="en-AR" baseline="-25000" dirty="0"/>
              <a:t>min</a:t>
            </a:r>
            <a:r>
              <a:rPr lang="en-AR" dirty="0"/>
              <a:t> = 0.007044845309026284</a:t>
            </a:r>
          </a:p>
          <a:p>
            <a:pPr algn="ctr"/>
            <a:endParaRPr lang="en-AR" sz="1200" dirty="0"/>
          </a:p>
          <a:p>
            <a:pPr algn="ctr"/>
            <a:r>
              <a:rPr lang="en-AR" dirty="0"/>
              <a:t>E</a:t>
            </a:r>
            <a:r>
              <a:rPr lang="en-AR" baseline="-25000" dirty="0"/>
              <a:t>min</a:t>
            </a:r>
            <a:r>
              <a:rPr lang="en-AR" dirty="0"/>
              <a:t> (batch) = 0.01281956089939666</a:t>
            </a:r>
            <a:endParaRPr lang="ko-KR" altLang="en-US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3BAA468-43C1-46C7-FD04-465C15FD5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614" y="1802152"/>
            <a:ext cx="5956120" cy="4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63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21693" y="2567430"/>
            <a:ext cx="56026395" cy="1734520"/>
          </a:xfrm>
        </p:spPr>
        <p:txBody>
          <a:bodyPr/>
          <a:lstStyle/>
          <a:p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Ejercicio 3 </a:t>
            </a:r>
            <a:b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Dígito correspondiente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71206" y="2346500"/>
            <a:ext cx="1459780" cy="2165000"/>
            <a:chOff x="1" y="1321321"/>
            <a:chExt cx="2051719" cy="2469467"/>
          </a:xfrm>
        </p:grpSpPr>
        <p:sp>
          <p:nvSpPr>
            <p:cNvPr id="7" name="Rectangle 6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5053286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0.005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2000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" name="Picture 9" descr="Chart, waterfall chart&#10;&#10;Description automatically generated">
            <a:extLst>
              <a:ext uri="{FF2B5EF4-FFF2-40B4-BE49-F238E27FC236}">
                <a16:creationId xmlns:a16="http://schemas.microsoft.com/office/drawing/2014/main" id="{004F73D1-47D9-EE1A-5114-2F1429A8D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" y="1802151"/>
            <a:ext cx="5956121" cy="4467091"/>
          </a:xfrm>
          <a:prstGeom prst="rect">
            <a:avLst/>
          </a:prstGeom>
        </p:spPr>
      </p:pic>
      <p:pic>
        <p:nvPicPr>
          <p:cNvPr id="11" name="Picture 10" descr="Chart, waterfall chart&#10;&#10;Description automatically generated">
            <a:extLst>
              <a:ext uri="{FF2B5EF4-FFF2-40B4-BE49-F238E27FC236}">
                <a16:creationId xmlns:a16="http://schemas.microsoft.com/office/drawing/2014/main" id="{41FBE60D-985E-3E6E-3B57-25FECFCD0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612" y="1802151"/>
            <a:ext cx="5956121" cy="446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29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0.01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F3C7DA8-0F0C-2467-C3AA-B28563894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" y="1802151"/>
            <a:ext cx="5956122" cy="4467091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C3BBA4D-2C7A-80B6-B336-E1AFDA120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656" y="1802151"/>
            <a:ext cx="5956120" cy="4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48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101267" y="271390"/>
            <a:ext cx="3646535" cy="12593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0.1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D2511394-E68F-A6AD-0F9D-9E5BCEAFD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12" y="1802150"/>
            <a:ext cx="5956120" cy="4467091"/>
          </a:xfrm>
          <a:prstGeom prst="rect">
            <a:avLst/>
          </a:prstGeom>
        </p:spPr>
      </p:pic>
      <p:pic>
        <p:nvPicPr>
          <p:cNvPr id="10" name="Picture 9" descr="Chart, waterfall chart&#10;&#10;Description automatically generated">
            <a:extLst>
              <a:ext uri="{FF2B5EF4-FFF2-40B4-BE49-F238E27FC236}">
                <a16:creationId xmlns:a16="http://schemas.microsoft.com/office/drawing/2014/main" id="{FA063C66-C3BB-C025-0C14-05460CA84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656" y="1802151"/>
            <a:ext cx="5956120" cy="4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45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21693" y="2567430"/>
            <a:ext cx="56026395" cy="1734520"/>
          </a:xfrm>
        </p:spPr>
        <p:txBody>
          <a:bodyPr/>
          <a:lstStyle/>
          <a:p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Mutación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71206" y="2346500"/>
            <a:ext cx="1459780" cy="2165000"/>
            <a:chOff x="1" y="1321321"/>
            <a:chExt cx="2051719" cy="2469467"/>
          </a:xfrm>
        </p:grpSpPr>
        <p:sp>
          <p:nvSpPr>
            <p:cNvPr id="7" name="Rectangle 6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23437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562F5B1-1F49-57CF-98F6-E1AFCFC68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108" y="639040"/>
            <a:ext cx="7439892" cy="5579920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37F9B610-153F-BA67-E9E8-211AA5CF4249}"/>
              </a:ext>
            </a:extLst>
          </p:cNvPr>
          <p:cNvSpPr txBox="1">
            <a:spLocks/>
          </p:cNvSpPr>
          <p:nvPr/>
        </p:nvSpPr>
        <p:spPr>
          <a:xfrm>
            <a:off x="719403" y="1174736"/>
            <a:ext cx="3216645" cy="186479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Parámetros:</a:t>
            </a:r>
          </a:p>
          <a:p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0.1</a:t>
            </a: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70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163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719403" y="1174736"/>
            <a:ext cx="3216645" cy="325836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Mutación:</a:t>
            </a:r>
            <a:r>
              <a:rPr lang="es-ES_tradnl" altLang="ko-KR" sz="2400" dirty="0">
                <a:solidFill>
                  <a:schemeClr val="bg1"/>
                </a:solidFill>
                <a:cs typeface="Arial" pitchFamily="34" charset="0"/>
              </a:rPr>
              <a:t> 0</a:t>
            </a:r>
          </a:p>
          <a:p>
            <a:pPr marL="0" indent="0">
              <a:buNone/>
            </a:pPr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Resultados:</a:t>
            </a:r>
          </a:p>
          <a:p>
            <a:pPr marL="0" indent="0">
              <a:buNone/>
            </a:pPr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Accuracy: 1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Precision: 1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Recall: 1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F1 Score: 1</a:t>
            </a:r>
          </a:p>
          <a:p>
            <a:endParaRPr lang="es-ES_tradnl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4CF5F450-F7DC-E15B-676E-EFE4DAC66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942" y="684353"/>
            <a:ext cx="7319058" cy="54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513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719403" y="1174736"/>
            <a:ext cx="3216645" cy="325836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Mutación:</a:t>
            </a:r>
            <a:r>
              <a:rPr lang="es-ES_tradnl" altLang="ko-KR" sz="2400" dirty="0">
                <a:solidFill>
                  <a:schemeClr val="bg1"/>
                </a:solidFill>
                <a:cs typeface="Arial" pitchFamily="34" charset="0"/>
              </a:rPr>
              <a:t> 0.02</a:t>
            </a:r>
          </a:p>
          <a:p>
            <a:pPr marL="0" indent="0">
              <a:buNone/>
            </a:pPr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Resultados:</a:t>
            </a:r>
          </a:p>
          <a:p>
            <a:pPr marL="0" indent="0">
              <a:buNone/>
            </a:pPr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Accuracy: 0.9914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Precision: 0.957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Recall: 0.957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F1 Score: 0.957</a:t>
            </a:r>
          </a:p>
          <a:p>
            <a:endParaRPr lang="es-ES_tradnl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9490D708-2445-019E-630E-CFDF053E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82" y="735705"/>
            <a:ext cx="7182118" cy="538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162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719403" y="1174736"/>
            <a:ext cx="3216645" cy="325836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Mutación:</a:t>
            </a:r>
            <a:r>
              <a:rPr lang="es-ES_tradnl" altLang="ko-KR" sz="2400" dirty="0">
                <a:solidFill>
                  <a:schemeClr val="bg1"/>
                </a:solidFill>
                <a:cs typeface="Arial" pitchFamily="34" charset="0"/>
              </a:rPr>
              <a:t> 0.1</a:t>
            </a:r>
          </a:p>
          <a:p>
            <a:pPr marL="0" indent="0">
              <a:buNone/>
            </a:pPr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Resultados:</a:t>
            </a:r>
          </a:p>
          <a:p>
            <a:pPr marL="0" indent="0">
              <a:buNone/>
            </a:pPr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Accuracy: 0.9712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Precision: 0.856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Recall: 0.856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F1 Score: 0.856</a:t>
            </a:r>
          </a:p>
          <a:p>
            <a:endParaRPr lang="es-ES_tradnl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FDCA8227-F264-5357-FD52-B7A94646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761" y="740535"/>
            <a:ext cx="7169239" cy="537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40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719403" y="1174736"/>
            <a:ext cx="3216645" cy="325836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Mutación:</a:t>
            </a:r>
            <a:r>
              <a:rPr lang="es-ES_tradnl" altLang="ko-KR" sz="2400" dirty="0">
                <a:solidFill>
                  <a:schemeClr val="bg1"/>
                </a:solidFill>
                <a:cs typeface="Arial" pitchFamily="34" charset="0"/>
              </a:rPr>
              <a:t> 0.15</a:t>
            </a:r>
          </a:p>
          <a:p>
            <a:pPr marL="0" indent="0">
              <a:buNone/>
            </a:pPr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Resultados:</a:t>
            </a:r>
          </a:p>
          <a:p>
            <a:pPr marL="0" indent="0">
              <a:buNone/>
            </a:pPr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Accuracy: 0.9578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Precision: 0.789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Recall: 0.789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F1 Score: 0.789</a:t>
            </a:r>
          </a:p>
          <a:p>
            <a:endParaRPr lang="es-ES_tradnl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81F14690-D3C1-8E25-499B-B677F1B53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659" y="717997"/>
            <a:ext cx="7229341" cy="542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11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719403" y="1174736"/>
            <a:ext cx="3216645" cy="325836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Mutación:</a:t>
            </a:r>
            <a:r>
              <a:rPr lang="es-ES_tradnl" altLang="ko-KR" sz="2400" dirty="0">
                <a:solidFill>
                  <a:schemeClr val="bg1"/>
                </a:solidFill>
                <a:cs typeface="Arial" pitchFamily="34" charset="0"/>
              </a:rPr>
              <a:t> 0.3</a:t>
            </a:r>
          </a:p>
          <a:p>
            <a:pPr marL="0" indent="0">
              <a:buNone/>
            </a:pPr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Resultados:</a:t>
            </a:r>
          </a:p>
          <a:p>
            <a:pPr marL="0" indent="0">
              <a:buNone/>
            </a:pPr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Accuracy: 0.9252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Precision: 0.626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Recall: 0.626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F1 Score: 0.626</a:t>
            </a:r>
          </a:p>
          <a:p>
            <a:endParaRPr lang="es-ES_tradnl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0FE4086E-D061-0C23-DCD5-074406806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608" y="706728"/>
            <a:ext cx="7259392" cy="544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858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733DE2A-376B-5594-8E2A-9D88F990A438}"/>
              </a:ext>
            </a:extLst>
          </p:cNvPr>
          <p:cNvSpPr txBox="1">
            <a:spLocks/>
          </p:cNvSpPr>
          <p:nvPr/>
        </p:nvSpPr>
        <p:spPr>
          <a:xfrm>
            <a:off x="719403" y="1174736"/>
            <a:ext cx="3216645" cy="325836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Mutación:</a:t>
            </a:r>
            <a:r>
              <a:rPr lang="es-ES_tradnl" altLang="ko-KR" sz="2400" dirty="0">
                <a:solidFill>
                  <a:schemeClr val="bg1"/>
                </a:solidFill>
                <a:cs typeface="Arial" pitchFamily="34" charset="0"/>
              </a:rPr>
              <a:t> 0.5</a:t>
            </a:r>
          </a:p>
          <a:p>
            <a:pPr marL="0" indent="0">
              <a:buNone/>
            </a:pPr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Resultados:</a:t>
            </a:r>
          </a:p>
          <a:p>
            <a:pPr marL="0" indent="0">
              <a:buNone/>
            </a:pPr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Accuracy: 0.9038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Precision: 0.519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Recall: 0.519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F1 Score: 0.519</a:t>
            </a:r>
          </a:p>
          <a:p>
            <a:endParaRPr lang="es-ES_tradnl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Table, calendar&#10;&#10;Description automatically generated">
            <a:extLst>
              <a:ext uri="{FF2B5EF4-FFF2-40B4-BE49-F238E27FC236}">
                <a16:creationId xmlns:a16="http://schemas.microsoft.com/office/drawing/2014/main" id="{1AE11466-D3FC-95B5-91FA-1AD917A55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54" y="696170"/>
            <a:ext cx="7287546" cy="546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368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5518"/>
            <a:ext cx="12192000" cy="1035373"/>
          </a:xfrm>
        </p:spPr>
        <p:txBody>
          <a:bodyPr/>
          <a:lstStyle/>
          <a:p>
            <a:r>
              <a:rPr lang="es-ES_tradnl" altLang="ko-KR" dirty="0">
                <a:solidFill>
                  <a:schemeClr val="accent3"/>
                </a:solidFill>
              </a:rPr>
              <a:t>Conclusión</a:t>
            </a:r>
            <a:endParaRPr lang="es-ES_tradnl" altLang="ko-KR" dirty="0"/>
          </a:p>
        </p:txBody>
      </p:sp>
      <p:sp>
        <p:nvSpPr>
          <p:cNvPr id="8" name="Rectangle 7"/>
          <p:cNvSpPr/>
          <p:nvPr/>
        </p:nvSpPr>
        <p:spPr>
          <a:xfrm>
            <a:off x="0" y="5050189"/>
            <a:ext cx="6240000" cy="6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Rectangle 8"/>
          <p:cNvSpPr/>
          <p:nvPr/>
        </p:nvSpPr>
        <p:spPr>
          <a:xfrm>
            <a:off x="10716" y="4089920"/>
            <a:ext cx="5424000" cy="6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Rectangle 9"/>
          <p:cNvSpPr/>
          <p:nvPr/>
        </p:nvSpPr>
        <p:spPr>
          <a:xfrm>
            <a:off x="10716" y="3129651"/>
            <a:ext cx="4608000" cy="6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Rectangle 10"/>
          <p:cNvSpPr/>
          <p:nvPr/>
        </p:nvSpPr>
        <p:spPr>
          <a:xfrm>
            <a:off x="10716" y="2169381"/>
            <a:ext cx="3792000" cy="6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5" name="TextBox 24"/>
          <p:cNvSpPr txBox="1"/>
          <p:nvPr/>
        </p:nvSpPr>
        <p:spPr>
          <a:xfrm>
            <a:off x="3806509" y="2305327"/>
            <a:ext cx="4917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De qué depende el perceptrón a utilizar?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58127" y="2287249"/>
            <a:ext cx="16111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2133" b="1" dirty="0">
                <a:solidFill>
                  <a:schemeClr val="bg1"/>
                </a:solidFill>
                <a:cs typeface="Arial" pitchFamily="34" charset="0"/>
              </a:rPr>
              <a:t>Problema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58127" y="3247356"/>
            <a:ext cx="234224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2133" b="1" dirty="0">
                <a:solidFill>
                  <a:schemeClr val="bg1"/>
                </a:solidFill>
                <a:cs typeface="Arial" pitchFamily="34" charset="0"/>
              </a:rPr>
              <a:t>Generalización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0421" y="4207462"/>
            <a:ext cx="397104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2133" b="1" dirty="0">
                <a:solidFill>
                  <a:schemeClr val="bg1"/>
                </a:solidFill>
                <a:cs typeface="Arial" pitchFamily="34" charset="0"/>
              </a:rPr>
              <a:t>Modificación de parámetros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9275" y="5167569"/>
            <a:ext cx="21932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ko-KR" sz="2133" b="1" dirty="0">
                <a:solidFill>
                  <a:schemeClr val="bg1"/>
                </a:solidFill>
                <a:cs typeface="Arial" pitchFamily="34" charset="0"/>
              </a:rPr>
              <a:t>Que conviene?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860D92-28D5-1E08-883A-A8AAD93BC6EC}"/>
              </a:ext>
            </a:extLst>
          </p:cNvPr>
          <p:cNvSpPr txBox="1"/>
          <p:nvPr/>
        </p:nvSpPr>
        <p:spPr>
          <a:xfrm>
            <a:off x="4618715" y="3267810"/>
            <a:ext cx="542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De qué depende la capacidad de generalizar?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5434C2-AD2F-1851-EF4D-3801782E0F8B}"/>
              </a:ext>
            </a:extLst>
          </p:cNvPr>
          <p:cNvSpPr txBox="1"/>
          <p:nvPr/>
        </p:nvSpPr>
        <p:spPr>
          <a:xfrm>
            <a:off x="5434716" y="4227916"/>
            <a:ext cx="542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Batch size, Momentum y Adaptive Eta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AA0449-E903-B812-1373-A9C852EE16C4}"/>
              </a:ext>
            </a:extLst>
          </p:cNvPr>
          <p:cNvSpPr txBox="1"/>
          <p:nvPr/>
        </p:nvSpPr>
        <p:spPr>
          <a:xfrm>
            <a:off x="6240000" y="5186134"/>
            <a:ext cx="5662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De qué depende la elección de los parámetros?</a:t>
            </a:r>
          </a:p>
        </p:txBody>
      </p:sp>
    </p:spTree>
    <p:extLst>
      <p:ext uri="{BB962C8B-B14F-4D97-AF65-F5344CB8AC3E}">
        <p14:creationId xmlns:p14="http://schemas.microsoft.com/office/powerpoint/2010/main" val="31992133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65297" y="4773150"/>
            <a:ext cx="5462007" cy="2084849"/>
            <a:chOff x="152400" y="152400"/>
            <a:chExt cx="9126287" cy="5143500"/>
          </a:xfrm>
        </p:grpSpPr>
        <p:sp>
          <p:nvSpPr>
            <p:cNvPr id="12" name="Rectangle 11"/>
            <p:cNvSpPr/>
            <p:nvPr/>
          </p:nvSpPr>
          <p:spPr>
            <a:xfrm>
              <a:off x="152400" y="152400"/>
              <a:ext cx="22860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36046" y="152400"/>
              <a:ext cx="2286000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22046" y="152400"/>
              <a:ext cx="22860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92687" y="152400"/>
              <a:ext cx="2286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sp>
        <p:nvSpPr>
          <p:cNvPr id="3" name="Title 1"/>
          <p:cNvSpPr txBox="1">
            <a:spLocks/>
          </p:cNvSpPr>
          <p:nvPr/>
        </p:nvSpPr>
        <p:spPr>
          <a:xfrm>
            <a:off x="2447220" y="5069412"/>
            <a:ext cx="7296811" cy="722771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Gracias!</a:t>
            </a:r>
            <a:endParaRPr lang="ko-KR" alt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2447220" y="5792183"/>
            <a:ext cx="7296811" cy="32511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Grupo 13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26" name="Picture 2" descr="Neuron Gifts &amp; Merchandise | Redbubble">
            <a:extLst>
              <a:ext uri="{FF2B5EF4-FFF2-40B4-BE49-F238E27FC236}">
                <a16:creationId xmlns:a16="http://schemas.microsoft.com/office/drawing/2014/main" id="{5EE812F8-2940-A60C-C8A1-6AC7E1CC8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2" b="16103"/>
          <a:stretch/>
        </p:blipFill>
        <p:spPr bwMode="auto">
          <a:xfrm>
            <a:off x="4125349" y="1105452"/>
            <a:ext cx="3732551" cy="236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636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EE5A644-229D-9786-BE52-42642797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200" y="577575"/>
            <a:ext cx="7603800" cy="5702850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191B8950-C41A-BFDD-7828-F98956A8EB42}"/>
              </a:ext>
            </a:extLst>
          </p:cNvPr>
          <p:cNvSpPr txBox="1">
            <a:spLocks/>
          </p:cNvSpPr>
          <p:nvPr/>
        </p:nvSpPr>
        <p:spPr>
          <a:xfrm>
            <a:off x="719403" y="1174736"/>
            <a:ext cx="3216645" cy="186479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Parámetros:</a:t>
            </a:r>
          </a:p>
          <a:p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0.4</a:t>
            </a: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70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99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63819" y="2495480"/>
            <a:ext cx="56026395" cy="1734520"/>
          </a:xfrm>
        </p:spPr>
        <p:txBody>
          <a:bodyPr/>
          <a:lstStyle/>
          <a:p>
            <a:r>
              <a:rPr lang="es-ES_tradnl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Ejercicio 1 - AND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71206" y="2346500"/>
            <a:ext cx="1459780" cy="2165000"/>
            <a:chOff x="1" y="1321321"/>
            <a:chExt cx="2051719" cy="2469467"/>
          </a:xfrm>
        </p:grpSpPr>
        <p:sp>
          <p:nvSpPr>
            <p:cNvPr id="7" name="Rectangle 6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954725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BBD2503-9C51-66C0-923C-9B1973D80D1B}"/>
              </a:ext>
            </a:extLst>
          </p:cNvPr>
          <p:cNvSpPr txBox="1">
            <a:spLocks/>
          </p:cNvSpPr>
          <p:nvPr/>
        </p:nvSpPr>
        <p:spPr>
          <a:xfrm>
            <a:off x="719403" y="1174736"/>
            <a:ext cx="3216645" cy="22542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Cross Validation</a:t>
            </a:r>
          </a:p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Parámetros:</a:t>
            </a:r>
          </a:p>
          <a:p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0.005</a:t>
            </a: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4148479-82F7-864B-FA77-A0EC67D9C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349" y="656381"/>
            <a:ext cx="7393651" cy="554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51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9E631-BF20-3BE0-648E-2615A8139F9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BBD2503-9C51-66C0-923C-9B1973D80D1B}"/>
              </a:ext>
            </a:extLst>
          </p:cNvPr>
          <p:cNvSpPr txBox="1">
            <a:spLocks/>
          </p:cNvSpPr>
          <p:nvPr/>
        </p:nvSpPr>
        <p:spPr>
          <a:xfrm>
            <a:off x="719403" y="1174736"/>
            <a:ext cx="3216645" cy="22542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Cross Validation</a:t>
            </a:r>
          </a:p>
          <a:p>
            <a:pPr marL="0" indent="0">
              <a:buNone/>
            </a:pPr>
            <a:r>
              <a:rPr lang="es-ES_tradnl" altLang="ko-KR" sz="2400" u="sng" dirty="0">
                <a:solidFill>
                  <a:schemeClr val="bg1"/>
                </a:solidFill>
                <a:cs typeface="Arial" pitchFamily="34" charset="0"/>
              </a:rPr>
              <a:t>Parámetros:</a:t>
            </a:r>
          </a:p>
          <a:p>
            <a:endParaRPr lang="es-ES_tradnl" altLang="ko-KR" sz="1200" u="sng" dirty="0">
              <a:solidFill>
                <a:schemeClr val="bg1"/>
              </a:solidFill>
              <a:cs typeface="Arial" pitchFamily="34" charset="0"/>
            </a:endParaRP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Learning rate: 0.01</a:t>
            </a:r>
          </a:p>
          <a:p>
            <a:pPr marL="228594" indent="-228594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Epochs: 1000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F56D6A5-C0D5-2BAD-6658-ADC12FE0F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753" y="621657"/>
            <a:ext cx="7486247" cy="56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1324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ALLPPT-COLOR-A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6B1D1"/>
      </a:accent1>
      <a:accent2>
        <a:srgbClr val="A0C358"/>
      </a:accent2>
      <a:accent3>
        <a:srgbClr val="F3C04A"/>
      </a:accent3>
      <a:accent4>
        <a:srgbClr val="F26D9A"/>
      </a:accent4>
      <a:accent5>
        <a:srgbClr val="57687C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5D89589B-F274-DE46-82E9-ECD14DFE8302}" vid="{0E2E2788-A25C-0143-9DEE-2B9DD432B469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6B1D1"/>
      </a:accent1>
      <a:accent2>
        <a:srgbClr val="A0C358"/>
      </a:accent2>
      <a:accent3>
        <a:srgbClr val="F3C04A"/>
      </a:accent3>
      <a:accent4>
        <a:srgbClr val="F26D9A"/>
      </a:accent4>
      <a:accent5>
        <a:srgbClr val="57687C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6B1D1"/>
      </a:accent1>
      <a:accent2>
        <a:srgbClr val="A0C358"/>
      </a:accent2>
      <a:accent3>
        <a:srgbClr val="F3C04A"/>
      </a:accent3>
      <a:accent4>
        <a:srgbClr val="F26D9A"/>
      </a:accent4>
      <a:accent5>
        <a:srgbClr val="57687C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2722</TotalTime>
  <Words>784</Words>
  <Application>Microsoft Macintosh PowerPoint</Application>
  <PresentationFormat>Widescreen</PresentationFormat>
  <Paragraphs>315</Paragraphs>
  <Slides>57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Theme1</vt:lpstr>
      <vt:lpstr>Contents Slide Master</vt:lpstr>
      <vt:lpstr>Section Break Slide Master</vt:lpstr>
      <vt:lpstr>PERCEPTRON LINEAL Y MULTICAPA</vt:lpstr>
      <vt:lpstr>Agenda</vt:lpstr>
      <vt:lpstr>Ejercicio 1 - XOR</vt:lpstr>
      <vt:lpstr>PowerPoint Presentation</vt:lpstr>
      <vt:lpstr>PowerPoint Presentation</vt:lpstr>
      <vt:lpstr>PowerPoint Presentation</vt:lpstr>
      <vt:lpstr>Ejercicio 1 - 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Perceptron Simple</vt:lpstr>
      <vt:lpstr>Ejercicio 2 - Lineal</vt:lpstr>
      <vt:lpstr>Learning Rate</vt:lpstr>
      <vt:lpstr>Cross Validation – k = 10</vt:lpstr>
      <vt:lpstr>PowerPoint Presentation</vt:lpstr>
      <vt:lpstr>PowerPoint Presentation</vt:lpstr>
      <vt:lpstr>Ejercicio 2 – No Lineal</vt:lpstr>
      <vt:lpstr>Learning Rate</vt:lpstr>
      <vt:lpstr>Cross Validation – k = 10</vt:lpstr>
      <vt:lpstr>PowerPoint Presentation</vt:lpstr>
      <vt:lpstr>PowerPoint Presentation</vt:lpstr>
      <vt:lpstr>PowerPoint Presentation</vt:lpstr>
      <vt:lpstr>Ejercicio 3 - XOR</vt:lpstr>
      <vt:lpstr>PowerPoint Presentation</vt:lpstr>
      <vt:lpstr>PowerPoint Presentation</vt:lpstr>
      <vt:lpstr>PowerPoint Presentation</vt:lpstr>
      <vt:lpstr>Ejercicio 3  Pares/Impares</vt:lpstr>
      <vt:lpstr>PowerPoint Presentation</vt:lpstr>
      <vt:lpstr>PowerPoint Presentation</vt:lpstr>
      <vt:lpstr>PowerPoint Presentation</vt:lpstr>
      <vt:lpstr>Capacidad de  Generalización</vt:lpstr>
      <vt:lpstr>PowerPoint Presentation</vt:lpstr>
      <vt:lpstr>PowerPoint Presentation</vt:lpstr>
      <vt:lpstr>PowerPoint Presentation</vt:lpstr>
      <vt:lpstr>Entrenamiento Impares</vt:lpstr>
      <vt:lpstr>Entrenamiento Pares</vt:lpstr>
      <vt:lpstr>Adaptive Eta Momentum Batch</vt:lpstr>
      <vt:lpstr>PowerPoint Presentation</vt:lpstr>
      <vt:lpstr>PowerPoint Presentation</vt:lpstr>
      <vt:lpstr>PowerPoint Presentation</vt:lpstr>
      <vt:lpstr>Ejercicio 3  Dígito correspondiente</vt:lpstr>
      <vt:lpstr>PowerPoint Presentation</vt:lpstr>
      <vt:lpstr>PowerPoint Presentation</vt:lpstr>
      <vt:lpstr>PowerPoint Presentation</vt:lpstr>
      <vt:lpstr>Mutación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Conclusión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PERCEPTRON LINEAL Y MULTICAPA</dc:title>
  <dc:creator>Brittany Lin</dc:creator>
  <cp:lastModifiedBy>Brittany Lin</cp:lastModifiedBy>
  <cp:revision>4</cp:revision>
  <dcterms:created xsi:type="dcterms:W3CDTF">2022-05-05T12:26:49Z</dcterms:created>
  <dcterms:modified xsi:type="dcterms:W3CDTF">2022-05-09T20:39:07Z</dcterms:modified>
</cp:coreProperties>
</file>